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414" r:id="rId4"/>
    <p:sldId id="418" r:id="rId5"/>
    <p:sldId id="552" r:id="rId6"/>
    <p:sldId id="688" r:id="rId7"/>
    <p:sldId id="730" r:id="rId8"/>
    <p:sldId id="689" r:id="rId9"/>
    <p:sldId id="701" r:id="rId10"/>
    <p:sldId id="699" r:id="rId11"/>
    <p:sldId id="707" r:id="rId12"/>
    <p:sldId id="709" r:id="rId13"/>
    <p:sldId id="715" r:id="rId14"/>
    <p:sldId id="691" r:id="rId15"/>
    <p:sldId id="710" r:id="rId16"/>
    <p:sldId id="716" r:id="rId17"/>
    <p:sldId id="712" r:id="rId18"/>
    <p:sldId id="728" r:id="rId19"/>
    <p:sldId id="720" r:id="rId20"/>
    <p:sldId id="727" r:id="rId21"/>
    <p:sldId id="723" r:id="rId22"/>
    <p:sldId id="725" r:id="rId23"/>
    <p:sldId id="726" r:id="rId24"/>
    <p:sldId id="729" r:id="rId25"/>
    <p:sldId id="714" r:id="rId26"/>
    <p:sldId id="692" r:id="rId27"/>
    <p:sldId id="731" r:id="rId28"/>
    <p:sldId id="739" r:id="rId29"/>
    <p:sldId id="740" r:id="rId30"/>
    <p:sldId id="741" r:id="rId31"/>
    <p:sldId id="742" r:id="rId32"/>
    <p:sldId id="743" r:id="rId33"/>
    <p:sldId id="738" r:id="rId34"/>
    <p:sldId id="693" r:id="rId35"/>
    <p:sldId id="744" r:id="rId36"/>
    <p:sldId id="746" r:id="rId37"/>
    <p:sldId id="745" r:id="rId38"/>
    <p:sldId id="747" r:id="rId39"/>
    <p:sldId id="748" r:id="rId40"/>
    <p:sldId id="749" r:id="rId41"/>
    <p:sldId id="750" r:id="rId42"/>
    <p:sldId id="754" r:id="rId43"/>
    <p:sldId id="755" r:id="rId44"/>
    <p:sldId id="752" r:id="rId45"/>
    <p:sldId id="681" r:id="rId4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  <p14:sldId id="688"/>
            <p14:sldId id="730"/>
            <p14:sldId id="689"/>
          </p14:sldIdLst>
        </p14:section>
        <p14:section name="FITS Input/Output" id="{7CD814E4-549C-D543-BEDD-851038357183}">
          <p14:sldIdLst>
            <p14:sldId id="701"/>
            <p14:sldId id="699"/>
            <p14:sldId id="707"/>
            <p14:sldId id="709"/>
            <p14:sldId id="715"/>
          </p14:sldIdLst>
        </p14:section>
        <p14:section name="Image Display" id="{2C731B66-C0AF-B04A-B6A7-3EB00970F946}">
          <p14:sldIdLst>
            <p14:sldId id="691"/>
            <p14:sldId id="710"/>
            <p14:sldId id="716"/>
            <p14:sldId id="712"/>
            <p14:sldId id="728"/>
            <p14:sldId id="720"/>
            <p14:sldId id="727"/>
            <p14:sldId id="723"/>
            <p14:sldId id="725"/>
            <p14:sldId id="726"/>
            <p14:sldId id="729"/>
            <p14:sldId id="714"/>
          </p14:sldIdLst>
        </p14:section>
        <p14:section name="imexam" id="{09A6C4D5-4F89-5240-B0FB-2D1D63828423}">
          <p14:sldIdLst>
            <p14:sldId id="692"/>
            <p14:sldId id="731"/>
            <p14:sldId id="739"/>
            <p14:sldId id="740"/>
            <p14:sldId id="741"/>
            <p14:sldId id="742"/>
            <p14:sldId id="743"/>
            <p14:sldId id="738"/>
          </p14:sldIdLst>
        </p14:section>
        <p14:section name="photutils" id="{74ADE1CF-33FC-A746-9062-5B5E1E284461}">
          <p14:sldIdLst>
            <p14:sldId id="693"/>
            <p14:sldId id="744"/>
            <p14:sldId id="746"/>
            <p14:sldId id="745"/>
            <p14:sldId id="747"/>
            <p14:sldId id="748"/>
            <p14:sldId id="749"/>
            <p14:sldId id="750"/>
            <p14:sldId id="754"/>
            <p14:sldId id="755"/>
            <p14:sldId id="752"/>
          </p14:sldIdLst>
        </p14:section>
        <p14:section name="Questions" id="{FFF68516-8DB7-154D-B550-8EA0E3F0CB92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A22FF"/>
    <a:srgbClr val="BA2121"/>
    <a:srgbClr val="EF60FF"/>
    <a:srgbClr val="00BB00"/>
    <a:srgbClr val="4B8BBE"/>
    <a:srgbClr val="00F200"/>
    <a:srgbClr val="FE8700"/>
    <a:srgbClr val="088000"/>
    <a:srgbClr val="FF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/>
    <p:restoredTop sz="80493"/>
  </p:normalViewPr>
  <p:slideViewPr>
    <p:cSldViewPr>
      <p:cViewPr varScale="1">
        <p:scale>
          <a:sx n="98" d="100"/>
          <a:sy n="98" d="100"/>
        </p:scale>
        <p:origin x="9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544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7352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9553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072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2601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33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288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7074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2482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58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701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743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38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3018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94461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09870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66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61979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787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073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69523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44508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47349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71568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11593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79102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40835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90764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5393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27040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4417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14389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15283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8673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875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33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154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72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raw/master/Presentations/PTS2019_DataVizualization_II.ppt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photutils.readthedocs.io/en/stable/segmentation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otutils.readthedocs.io/en/stable/" TargetMode="External"/><Relationship Id="rId5" Type="http://schemas.openxmlformats.org/officeDocument/2006/relationships/hyperlink" Target="https://imexam.readthedocs.io/en/latest/" TargetMode="External"/><Relationship Id="rId4" Type="http://schemas.openxmlformats.org/officeDocument/2006/relationships/hyperlink" Target="http://docs.astropy.org/en/stable/visualiza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he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282063"/>
            <a:ext cx="7772400" cy="1446550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AstroPy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Working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with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Images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</a:t>
            </a:r>
            <a:endParaRPr lang="en-US" dirty="0">
              <a:solidFill>
                <a:srgbClr val="F2F2F2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astropy.io.fits.hdu.hdulist.HDUList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’&gt;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b="1" dirty="0">
                <a:latin typeface="Lato" charset="0"/>
              </a:rPr>
              <a:t>H</a:t>
            </a:r>
            <a:r>
              <a:rPr lang="pt-BR" altLang="x-none" sz="2800" dirty="0">
                <a:latin typeface="Lato" charset="0"/>
              </a:rPr>
              <a:t>eader </a:t>
            </a:r>
            <a:r>
              <a:rPr lang="pt-BR" altLang="x-none" sz="2800" b="1" dirty="0">
                <a:latin typeface="Lato" charset="0"/>
              </a:rPr>
              <a:t>D</a:t>
            </a:r>
            <a:r>
              <a:rPr lang="pt-BR" altLang="x-none" sz="2800" dirty="0">
                <a:latin typeface="Lato" charset="0"/>
              </a:rPr>
              <a:t>ata </a:t>
            </a:r>
            <a:r>
              <a:rPr lang="pt-BR" altLang="x-none" sz="2800" b="1" dirty="0">
                <a:latin typeface="Lato" charset="0"/>
              </a:rPr>
              <a:t>U</a:t>
            </a:r>
            <a:r>
              <a:rPr lang="pt-BR" altLang="x-none" sz="2800" dirty="0">
                <a:latin typeface="Lato" charset="0"/>
              </a:rPr>
              <a:t>nit </a:t>
            </a:r>
            <a:r>
              <a:rPr lang="pt-BR" altLang="x-none" sz="2800" b="1" dirty="0" err="1">
                <a:latin typeface="Lato" charset="0"/>
              </a:rPr>
              <a:t>L</a:t>
            </a:r>
            <a:r>
              <a:rPr lang="pt-BR" altLang="x-none" sz="2800" dirty="0" err="1">
                <a:latin typeface="Lato" charset="0"/>
              </a:rPr>
              <a:t>ists</a:t>
            </a:r>
            <a:endParaRPr lang="pt-BR" altLang="x-none" sz="2800" dirty="0">
              <a:latin typeface="Lato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E30DFB-703E-BA40-AF1F-8FC934770897}"/>
              </a:ext>
            </a:extLst>
          </p:cNvPr>
          <p:cNvGrpSpPr/>
          <p:nvPr/>
        </p:nvGrpSpPr>
        <p:grpSpPr>
          <a:xfrm>
            <a:off x="1331640" y="4149080"/>
            <a:ext cx="6524813" cy="2166455"/>
            <a:chOff x="1359819" y="4365103"/>
            <a:chExt cx="6524813" cy="216645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B8A63A-FB04-744A-ADE1-4B1C7D11756B}"/>
                </a:ext>
              </a:extLst>
            </p:cNvPr>
            <p:cNvSpPr/>
            <p:nvPr/>
          </p:nvSpPr>
          <p:spPr>
            <a:xfrm>
              <a:off x="1359819" y="4365103"/>
              <a:ext cx="6524813" cy="2166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Data Unit Lists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1946A-D987-914C-B064-BACA359456A9}"/>
                </a:ext>
              </a:extLst>
            </p:cNvPr>
            <p:cNvGrpSpPr/>
            <p:nvPr/>
          </p:nvGrpSpPr>
          <p:grpSpPr>
            <a:xfrm>
              <a:off x="1563694" y="4854181"/>
              <a:ext cx="6123389" cy="1527147"/>
              <a:chOff x="1563694" y="4854181"/>
              <a:chExt cx="6123389" cy="15271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7BAF432-058C-0540-864C-A1188BCC9CB3}"/>
                  </a:ext>
                </a:extLst>
              </p:cNvPr>
              <p:cNvGrpSpPr/>
              <p:nvPr/>
            </p:nvGrpSpPr>
            <p:grpSpPr>
              <a:xfrm>
                <a:off x="5748542" y="4854182"/>
                <a:ext cx="1938541" cy="1527146"/>
                <a:chOff x="5748542" y="4854182"/>
                <a:chExt cx="1938541" cy="1527146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99E7F3B-4DCE-BA43-B11F-7ACD5C88E2A1}"/>
                    </a:ext>
                  </a:extLst>
                </p:cNvPr>
                <p:cNvSpPr/>
                <p:nvPr/>
              </p:nvSpPr>
              <p:spPr>
                <a:xfrm>
                  <a:off x="5748543" y="4854182"/>
                  <a:ext cx="1932213" cy="15271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Table HDU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4C9833-8330-AC47-940F-E1F3967AE6D0}"/>
                    </a:ext>
                  </a:extLst>
                </p:cNvPr>
                <p:cNvSpPr/>
                <p:nvPr/>
              </p:nvSpPr>
              <p:spPr>
                <a:xfrm>
                  <a:off x="5748542" y="5371940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A9951BF7-9ED3-FD4B-81E8-CF891430AEC5}"/>
                    </a:ext>
                  </a:extLst>
                </p:cNvPr>
                <p:cNvSpPr/>
                <p:nvPr/>
              </p:nvSpPr>
              <p:spPr>
                <a:xfrm>
                  <a:off x="5754870" y="5790286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Table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283CCC-3E70-9844-8EA4-604A5A8B0AC8}"/>
                  </a:ext>
                </a:extLst>
              </p:cNvPr>
              <p:cNvGrpSpPr/>
              <p:nvPr/>
            </p:nvGrpSpPr>
            <p:grpSpPr>
              <a:xfrm>
                <a:off x="3656119" y="4854181"/>
                <a:ext cx="1935376" cy="1527147"/>
                <a:chOff x="3656119" y="4854181"/>
                <a:chExt cx="1935376" cy="1527147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0F269F4-011A-2F47-AABB-C0FCAF900887}"/>
                    </a:ext>
                  </a:extLst>
                </p:cNvPr>
                <p:cNvSpPr/>
                <p:nvPr/>
              </p:nvSpPr>
              <p:spPr>
                <a:xfrm>
                  <a:off x="3656119" y="4854181"/>
                  <a:ext cx="1932213" cy="1527147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Image HDU</a:t>
                  </a: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9C711D8-D6CE-364F-B503-8556E00A1D94}"/>
                    </a:ext>
                  </a:extLst>
                </p:cNvPr>
                <p:cNvSpPr/>
                <p:nvPr/>
              </p:nvSpPr>
              <p:spPr>
                <a:xfrm>
                  <a:off x="3656119" y="5371939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3F2B696-24F6-FA4D-9BD5-D39F99CBDB96}"/>
                    </a:ext>
                  </a:extLst>
                </p:cNvPr>
                <p:cNvSpPr/>
                <p:nvPr/>
              </p:nvSpPr>
              <p:spPr>
                <a:xfrm>
                  <a:off x="3659282" y="5811477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A29B68-8A14-D244-9CE9-9474583AE828}"/>
                  </a:ext>
                </a:extLst>
              </p:cNvPr>
              <p:cNvGrpSpPr/>
              <p:nvPr/>
            </p:nvGrpSpPr>
            <p:grpSpPr>
              <a:xfrm>
                <a:off x="1563694" y="4854182"/>
                <a:ext cx="1932215" cy="1527146"/>
                <a:chOff x="1563694" y="4854182"/>
                <a:chExt cx="1932215" cy="1527146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2B2E70F-7712-514A-9776-A3CD69DDF6B4}"/>
                    </a:ext>
                  </a:extLst>
                </p:cNvPr>
                <p:cNvSpPr/>
                <p:nvPr/>
              </p:nvSpPr>
              <p:spPr>
                <a:xfrm>
                  <a:off x="1563695" y="4854182"/>
                  <a:ext cx="1932213" cy="15271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Primary HDU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D4E8EA9-DE9C-7447-98F9-0D01A692B3D0}"/>
                    </a:ext>
                  </a:extLst>
                </p:cNvPr>
                <p:cNvSpPr/>
                <p:nvPr/>
              </p:nvSpPr>
              <p:spPr>
                <a:xfrm>
                  <a:off x="1563696" y="5371938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E470339-64C9-2A4A-B35D-27684C9D846F}"/>
                    </a:ext>
                  </a:extLst>
                </p:cNvPr>
                <p:cNvSpPr/>
                <p:nvPr/>
              </p:nvSpPr>
              <p:spPr>
                <a:xfrm>
                  <a:off x="1563694" y="5832668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6959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B17F4-35DA-8D41-81CA-124639E9E62F}"/>
              </a:ext>
            </a:extLst>
          </p:cNvPr>
          <p:cNvSpPr/>
          <p:nvPr/>
        </p:nvSpPr>
        <p:spPr>
          <a:xfrm>
            <a:off x="293472" y="4200511"/>
            <a:ext cx="8660891" cy="32400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B0C0C-2E8E-A049-B015-A29EFD9B7938}"/>
              </a:ext>
            </a:extLst>
          </p:cNvPr>
          <p:cNvSpPr/>
          <p:nvPr/>
        </p:nvSpPr>
        <p:spPr>
          <a:xfrm>
            <a:off x="288002" y="4525646"/>
            <a:ext cx="8666361" cy="1171329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3FF15-8281-DB4D-B32F-1ED5B1A2FF9F}"/>
              </a:ext>
            </a:extLst>
          </p:cNvPr>
          <p:cNvSpPr/>
          <p:nvPr/>
        </p:nvSpPr>
        <p:spPr>
          <a:xfrm>
            <a:off x="281329" y="5696976"/>
            <a:ext cx="8666361" cy="378719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    Name      Ver    Type      Cards   Dimensions  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0  PRIMARY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252   ()      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1  SCI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  VAR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  DQ 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int16  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  OBJMASK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uint8  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5  OBJCAT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BinTableHDU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  128   1756R x 43C   [J,...]</a:t>
            </a:r>
          </a:p>
        </p:txBody>
      </p:sp>
    </p:spTree>
    <p:extLst>
      <p:ext uri="{BB962C8B-B14F-4D97-AF65-F5344CB8AC3E}">
        <p14:creationId xmlns:p14="http://schemas.microsoft.com/office/powerpoint/2010/main" val="12920182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    Name      Ver    Type      Cards   Dimensions  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0  PRIMARY      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252   ()     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1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324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288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6336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576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21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C96A4-8FF9-604D-8E0D-8996ADD58EC9}"/>
              </a:ext>
            </a:extLst>
          </p:cNvPr>
          <p:cNvSpPr/>
          <p:nvPr/>
        </p:nvSpPr>
        <p:spPr>
          <a:xfrm>
            <a:off x="323528" y="148478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2F2A-2F0B-0E43-8932-F093C431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65" y="1125538"/>
            <a:ext cx="6415361" cy="55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4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92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44B71-3054-2845-B663-550FCA3B8625}"/>
              </a:ext>
            </a:extLst>
          </p:cNvPr>
          <p:cNvSpPr/>
          <p:nvPr/>
        </p:nvSpPr>
        <p:spPr>
          <a:xfrm>
            <a:off x="323528" y="155969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203F-FED6-1D44-9076-4337F470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104280"/>
            <a:ext cx="6632017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0F2D9-3085-0042-AC4F-14599BBDF933}"/>
              </a:ext>
            </a:extLst>
          </p:cNvPr>
          <p:cNvSpPr/>
          <p:nvPr/>
        </p:nvSpPr>
        <p:spPr>
          <a:xfrm>
            <a:off x="323528" y="136413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F15-421C-5F4F-9EAE-98A1E890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415DB0-6BF2-5448-95AA-AF1D5AC9978A}"/>
              </a:ext>
            </a:extLst>
          </p:cNvPr>
          <p:cNvSpPr/>
          <p:nvPr/>
        </p:nvSpPr>
        <p:spPr>
          <a:xfrm>
            <a:off x="5652120" y="5598889"/>
            <a:ext cx="2097025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6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1044-BCBF-1147-BFE3-53C6281848E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F00D1D-4059-724B-AF14-384F4B35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50467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C140-7AF0-704E-BDC4-5D53941CA38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2036-6157-AB46-8ACD-66F8B3A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5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1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58945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9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0744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006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A2C9E-4E9A-0C45-9CD5-929950B99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10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B6D2D4-D97D-FA4B-ABDD-3AE1F824EA87}"/>
              </a:ext>
            </a:extLst>
          </p:cNvPr>
          <p:cNvSpPr txBox="1"/>
          <p:nvPr/>
        </p:nvSpPr>
        <p:spPr>
          <a:xfrm>
            <a:off x="1516854" y="5692502"/>
            <a:ext cx="1976823" cy="876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sum</a:t>
            </a:r>
          </a:p>
        </p:txBody>
      </p:sp>
    </p:spTree>
    <p:extLst>
      <p:ext uri="{BB962C8B-B14F-4D97-AF65-F5344CB8AC3E}">
        <p14:creationId xmlns:p14="http://schemas.microsoft.com/office/powerpoint/2010/main" val="2620649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C3DF7-9365-AE4C-A8B1-797BAEC0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92983-DDF7-2349-BD99-D411508184A8}"/>
              </a:ext>
            </a:extLst>
          </p:cNvPr>
          <p:cNvSpPr txBox="1"/>
          <p:nvPr/>
        </p:nvSpPr>
        <p:spPr>
          <a:xfrm>
            <a:off x="1445121" y="5692566"/>
            <a:ext cx="211468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Radial Profile</a:t>
            </a:r>
          </a:p>
        </p:txBody>
      </p:sp>
    </p:spTree>
    <p:extLst>
      <p:ext uri="{BB962C8B-B14F-4D97-AF65-F5344CB8AC3E}">
        <p14:creationId xmlns:p14="http://schemas.microsoft.com/office/powerpoint/2010/main" val="1907631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6AFD4-9169-6D41-A481-F6CF4F544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E127B-B325-9045-BE82-3043867CA099}"/>
              </a:ext>
            </a:extLst>
          </p:cNvPr>
          <p:cNvSpPr txBox="1"/>
          <p:nvPr/>
        </p:nvSpPr>
        <p:spPr>
          <a:xfrm>
            <a:off x="1376194" y="5692566"/>
            <a:ext cx="225254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Line (row)</a:t>
            </a:r>
          </a:p>
        </p:txBody>
      </p:sp>
    </p:spTree>
    <p:extLst>
      <p:ext uri="{BB962C8B-B14F-4D97-AF65-F5344CB8AC3E}">
        <p14:creationId xmlns:p14="http://schemas.microsoft.com/office/powerpoint/2010/main" val="27096515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E0B11-DE33-1F44-8B76-4FE6DDE9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8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6425F3-EAA1-7140-8840-BEB0BF26DCC5}"/>
              </a:ext>
            </a:extLst>
          </p:cNvPr>
          <p:cNvSpPr txBox="1"/>
          <p:nvPr/>
        </p:nvSpPr>
        <p:spPr>
          <a:xfrm>
            <a:off x="1651912" y="5692566"/>
            <a:ext cx="1701107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C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Column</a:t>
            </a:r>
          </a:p>
        </p:txBody>
      </p:sp>
    </p:spTree>
    <p:extLst>
      <p:ext uri="{BB962C8B-B14F-4D97-AF65-F5344CB8AC3E}">
        <p14:creationId xmlns:p14="http://schemas.microsoft.com/office/powerpoint/2010/main" val="33283534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v.imexam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Press 'q' to quit</a:t>
            </a:r>
            <a:b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2 Make the next plot in a new window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a Aperture sum, with radius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region_size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b Return the 2D gauss fit center of the object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…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4A1F7F6-950C-A948-905F-002326BEDED0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34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EA4D58-9EC3-B940-BC03-F97E89FE7194}"/>
              </a:ext>
            </a:extLst>
          </p:cNvPr>
          <p:cNvSpPr/>
          <p:nvPr/>
        </p:nvSpPr>
        <p:spPr>
          <a:xfrm>
            <a:off x="1126538" y="3247866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Local density maxima with peaks above threshold;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Kernel may be elliptical.</a:t>
            </a: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039A38-7BF2-9142-9EE6-C94E4A4A9BEA}"/>
              </a:ext>
            </a:extLst>
          </p:cNvPr>
          <p:cNvSpPr/>
          <p:nvPr/>
        </p:nvSpPr>
        <p:spPr>
          <a:xfrm>
            <a:off x="3467735" y="1168012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photutils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1FAB0-1C64-7241-B26D-EFDDBE8D3336}"/>
              </a:ext>
            </a:extLst>
          </p:cNvPr>
          <p:cNvSpPr/>
          <p:nvPr/>
        </p:nvSpPr>
        <p:spPr>
          <a:xfrm>
            <a:off x="1721734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DAOFind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64E6EA-DD4D-9D48-8271-CA4476D5341A}"/>
              </a:ext>
            </a:extLst>
          </p:cNvPr>
          <p:cNvSpPr/>
          <p:nvPr/>
        </p:nvSpPr>
        <p:spPr>
          <a:xfrm>
            <a:off x="5195927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IrafStarFind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0C41F7E-C8C2-954E-A21C-E9C4C8611FD7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3959960" y="2144409"/>
            <a:ext cx="719885" cy="59589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723A69-EABC-2C4A-BE13-AEB01E272E61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546945" y="2153314"/>
            <a:ext cx="719885" cy="57808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B6E686B-DC2F-9941-B75A-92CF36A3FECA}"/>
              </a:ext>
            </a:extLst>
          </p:cNvPr>
          <p:cNvSpPr/>
          <p:nvPr/>
        </p:nvSpPr>
        <p:spPr>
          <a:xfrm>
            <a:off x="4617478" y="3259497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Implements IRAF's </a:t>
            </a:r>
            <a:r>
              <a:rPr lang="en-US" dirty="0" err="1">
                <a:solidFill>
                  <a:schemeClr val="tx1"/>
                </a:solidFill>
                <a:ea typeface="Roboto Mono" pitchFamily="2" charset="0"/>
              </a:rPr>
              <a:t>starfind</a:t>
            </a: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Use image moments.</a:t>
            </a:r>
          </a:p>
        </p:txBody>
      </p:sp>
    </p:spTree>
    <p:extLst>
      <p:ext uri="{BB962C8B-B14F-4D97-AF65-F5344CB8AC3E}">
        <p14:creationId xmlns:p14="http://schemas.microsoft.com/office/powerpoint/2010/main" val="1255829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8CEE61-8765-4141-89E7-66C5486424B5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56A8E9-0BD9-7245-B1DF-0885EAE1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8" y="1112313"/>
            <a:ext cx="5005362" cy="4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73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2A9C45-871B-6B43-A5FB-8EAF8BFBE071}"/>
              </a:ext>
            </a:extLst>
          </p:cNvPr>
          <p:cNvGrpSpPr/>
          <p:nvPr/>
        </p:nvGrpSpPr>
        <p:grpSpPr>
          <a:xfrm>
            <a:off x="373330" y="3839334"/>
            <a:ext cx="8489032" cy="1807003"/>
            <a:chOff x="373330" y="3131175"/>
            <a:chExt cx="8489032" cy="18070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FBF9BE-7BCD-894F-8320-5EF80DFAB9AC}"/>
                </a:ext>
              </a:extLst>
            </p:cNvPr>
            <p:cNvSpPr/>
            <p:nvPr/>
          </p:nvSpPr>
          <p:spPr>
            <a:xfrm>
              <a:off x="373330" y="3131175"/>
              <a:ext cx="8489032" cy="1431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from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astropy.stats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 import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endParaRPr lang="en-US" dirty="0"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endPara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latin typeface="Roboto Mono" pitchFamily="2" charset="0"/>
                  <a:ea typeface="Roboto Mono" pitchFamily="2" charset="0"/>
                </a:rPr>
                <a:t>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 =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(data, sigma=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3.0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    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print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4D7215-F59C-0F45-8B6E-4E17B942FA84}"/>
                </a:ext>
              </a:extLst>
            </p:cNvPr>
            <p:cNvSpPr txBox="1"/>
            <p:nvPr/>
          </p:nvSpPr>
          <p:spPr>
            <a:xfrm>
              <a:off x="373330" y="4568846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Mono" pitchFamily="2" charset="0"/>
                  <a:ea typeface="Roboto Mono" pitchFamily="2" charset="0"/>
                </a:rPr>
                <a:t>3668.09661145823 3649.0 204.41388592022315</a:t>
              </a:r>
            </a:p>
          </p:txBody>
        </p:sp>
      </p:grpSp>
      <p:sp>
        <p:nvSpPr>
          <p:cNvPr id="10" name="Título 6">
            <a:extLst>
              <a:ext uri="{FF2B5EF4-FFF2-40B4-BE49-F238E27FC236}">
                <a16:creationId xmlns:a16="http://schemas.microsoft.com/office/drawing/2014/main" id="{DB82BF30-13C0-D64D-B34C-D4B0CB82CC46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Getting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Stats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672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1E806-3B5B-B646-BA50-B02930ABAB96}"/>
              </a:ext>
            </a:extLst>
          </p:cNvPr>
          <p:cNvSpPr/>
          <p:nvPr/>
        </p:nvSpPr>
        <p:spPr>
          <a:xfrm>
            <a:off x="373330" y="4869160"/>
            <a:ext cx="84890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id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sharpness  ... sky peak flux      mag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--- --------- --------- ---------- ... --- ---- --------- ------------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1 144.24757 6.3797904 0.58156257 ...   0 6903 5.6976747   -1.8892441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2 208.66907 6.8205805 0.48348966 ...   0 7896 6.7186388   -2.0682032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...       ...       ...        ... ... ...  ...       ...          ...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286 360.44533 399.52381 0.37315624 ...   0 8079 6.9203438   -2.1003192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Length = 286 rows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</a:rPr>
              <a:t># for consistent table output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col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sources.colnames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sources[col].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info.format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'%.8g'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(sources)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138DE171-C4A2-BA47-A5F9-71FFEA954EDB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340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7C918E6B-C05C-6F40-9E06-D7A4CC40D531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449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31E23-86A8-6A4A-87B0-345DC448F3E8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471E9-ED7D-6645-971F-C6C5A06351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3719"/>
          <a:stretch/>
        </p:blipFill>
        <p:spPr>
          <a:xfrm>
            <a:off x="3419872" y="908720"/>
            <a:ext cx="5322782" cy="5184576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441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5AE6BB5-264D-BB4C-8B76-E9144AABFDA5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582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 1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130CF-9266-6540-A133-0AA603A9D77E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A2521-D459-034D-9CB5-0AB33E9E9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12503"/>
          <a:stretch/>
        </p:blipFill>
        <p:spPr>
          <a:xfrm>
            <a:off x="3731907" y="1315778"/>
            <a:ext cx="5252265" cy="49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23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60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89E9C-C737-F444-A8B4-C4976B6FD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3244" r="6712" b="11254"/>
          <a:stretch/>
        </p:blipFill>
        <p:spPr>
          <a:xfrm>
            <a:off x="3654623" y="2873959"/>
            <a:ext cx="5184577" cy="3308114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4584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Segmentation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C7A21-4413-5A47-90D7-E1662E0D4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3496"/>
            <a:ext cx="7050112" cy="445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C114D-1EC2-334B-B268-621DD67B3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7200800" cy="4489785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80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</p:spTree>
    <p:extLst>
      <p:ext uri="{BB962C8B-B14F-4D97-AF65-F5344CB8AC3E}">
        <p14:creationId xmlns:p14="http://schemas.microsoft.com/office/powerpoint/2010/main" val="225896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A810BF-E6FA-5848-AB45-E762D5B31D40}"/>
              </a:ext>
            </a:extLst>
          </p:cNvPr>
          <p:cNvSpPr/>
          <p:nvPr/>
        </p:nvSpPr>
        <p:spPr>
          <a:xfrm rot="10800000">
            <a:off x="2701994" y="1480406"/>
            <a:ext cx="936104" cy="9546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B06AF28-314D-0742-A69D-7F3D061E8520}"/>
              </a:ext>
            </a:extLst>
          </p:cNvPr>
          <p:cNvSpPr/>
          <p:nvPr/>
        </p:nvSpPr>
        <p:spPr>
          <a:xfrm>
            <a:off x="5568079" y="1480406"/>
            <a:ext cx="936104" cy="9546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EA4E-F5C6-7544-A2AA-EFDECBB332A5}"/>
              </a:ext>
            </a:extLst>
          </p:cNvPr>
          <p:cNvSpPr txBox="1"/>
          <p:nvPr/>
        </p:nvSpPr>
        <p:spPr>
          <a:xfrm>
            <a:off x="250623" y="1496086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Community driven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97279-6C8D-4348-9BB7-C9B542A40C27}"/>
              </a:ext>
            </a:extLst>
          </p:cNvPr>
          <p:cNvSpPr txBox="1"/>
          <p:nvPr/>
        </p:nvSpPr>
        <p:spPr>
          <a:xfrm>
            <a:off x="6667676" y="1629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API Changes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Limited Support</a:t>
            </a:r>
          </a:p>
        </p:txBody>
      </p:sp>
    </p:spTree>
    <p:extLst>
      <p:ext uri="{BB962C8B-B14F-4D97-AF65-F5344CB8AC3E}">
        <p14:creationId xmlns:p14="http://schemas.microsoft.com/office/powerpoint/2010/main" val="56649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4B67-316F-554E-AAA4-497F80918F2F}"/>
              </a:ext>
            </a:extLst>
          </p:cNvPr>
          <p:cNvSpPr txBox="1"/>
          <p:nvPr/>
        </p:nvSpPr>
        <p:spPr>
          <a:xfrm>
            <a:off x="312821" y="2276872"/>
            <a:ext cx="44752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FITS </a:t>
            </a:r>
            <a:r>
              <a:rPr lang="en-US" sz="2400" dirty="0" err="1">
                <a:hlinkClick r:id="rId3"/>
              </a:rPr>
              <a:t>Input/Output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Image Display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Analysis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5"/>
              </a:rPr>
              <a:t>imexam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Photometry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6"/>
              </a:rPr>
              <a:t>photutils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19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numpy.ndarray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data.shape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(2149, 3245)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318BEE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323347C-2ECE-7947-BA0E-7785034B2103}"/>
              </a:ext>
            </a:extLst>
          </p:cNvPr>
          <p:cNvSpPr/>
          <p:nvPr/>
        </p:nvSpPr>
        <p:spPr>
          <a:xfrm flipH="1">
            <a:off x="5849416" y="2191651"/>
            <a:ext cx="2971056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Fits to NumPy Array 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0DE6F7-792C-0C43-AB23-8CADC6FB80C7}"/>
              </a:ext>
            </a:extLst>
          </p:cNvPr>
          <p:cNvSpPr/>
          <p:nvPr/>
        </p:nvSpPr>
        <p:spPr>
          <a:xfrm flipH="1">
            <a:off x="4427984" y="3199763"/>
            <a:ext cx="4392488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8DE55DBC-555C-AB4F-996F-6C624A6E56AE}"/>
              </a:ext>
            </a:extLst>
          </p:cNvPr>
          <p:cNvSpPr/>
          <p:nvPr/>
        </p:nvSpPr>
        <p:spPr>
          <a:xfrm flipH="1">
            <a:off x="2771799" y="4219471"/>
            <a:ext cx="6035609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shape</a:t>
            </a:r>
          </a:p>
        </p:txBody>
      </p:sp>
    </p:spTree>
    <p:extLst>
      <p:ext uri="{BB962C8B-B14F-4D97-AF65-F5344CB8AC3E}">
        <p14:creationId xmlns:p14="http://schemas.microsoft.com/office/powerpoint/2010/main" val="3402328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header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astropy.io.fits.header.Header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(header[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"INSTRUME"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GMOS-S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list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header.keys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['SIMPLE', 'BITPIX', 'NAXIS', 'EXTEND’, ...]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1641810C-104C-E144-9161-89CD52E32A8F}"/>
              </a:ext>
            </a:extLst>
          </p:cNvPr>
          <p:cNvSpPr/>
          <p:nvPr/>
        </p:nvSpPr>
        <p:spPr>
          <a:xfrm flipH="1">
            <a:off x="6372200" y="2047752"/>
            <a:ext cx="2664502" cy="12635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getheader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Reads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metadata/header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52A100-A200-9146-B8C6-BFE2EC9B4CC1}"/>
              </a:ext>
            </a:extLst>
          </p:cNvPr>
          <p:cNvSpPr/>
          <p:nvPr/>
        </p:nvSpPr>
        <p:spPr>
          <a:xfrm flipH="1">
            <a:off x="5796136" y="4268521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info as dictionary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86A37B1-B62D-AC4A-80D7-E3D8F0E236EC}"/>
              </a:ext>
            </a:extLst>
          </p:cNvPr>
          <p:cNvSpPr/>
          <p:nvPr/>
        </p:nvSpPr>
        <p:spPr>
          <a:xfrm flipH="1">
            <a:off x="5796136" y="3401248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7EE5705D-6D68-3948-B4C3-304DAD950558}"/>
              </a:ext>
            </a:extLst>
          </p:cNvPr>
          <p:cNvSpPr/>
          <p:nvPr/>
        </p:nvSpPr>
        <p:spPr>
          <a:xfrm flipH="1">
            <a:off x="6456550" y="5438599"/>
            <a:ext cx="2507938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 all keys (cards)</a:t>
            </a:r>
          </a:p>
        </p:txBody>
      </p:sp>
    </p:spTree>
    <p:extLst>
      <p:ext uri="{BB962C8B-B14F-4D97-AF65-F5344CB8AC3E}">
        <p14:creationId xmlns:p14="http://schemas.microsoft.com/office/powerpoint/2010/main" val="584487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53458</TotalTime>
  <Words>2382</Words>
  <Application>Microsoft Macintosh PowerPoint</Application>
  <PresentationFormat>On-screen Show (4:3)</PresentationFormat>
  <Paragraphs>660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Lato</vt:lpstr>
      <vt:lpstr>Monaco</vt:lpstr>
      <vt:lpstr>Roboto Mono</vt:lpstr>
      <vt:lpstr>Title Slide</vt:lpstr>
      <vt:lpstr>Empty with title</vt:lpstr>
      <vt:lpstr>Python Tutorial Series 2019 AstroPy Working with Images</vt:lpstr>
      <vt:lpstr>Zen of Python</vt:lpstr>
      <vt:lpstr>Previously...</vt:lpstr>
      <vt:lpstr>Data Analysis and Visualization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imexam</vt:lpstr>
      <vt:lpstr>imexam</vt:lpstr>
      <vt:lpstr>imexam</vt:lpstr>
      <vt:lpstr>imexam</vt:lpstr>
      <vt:lpstr>imexam</vt:lpstr>
      <vt:lpstr>imexam</vt:lpstr>
      <vt:lpstr>imexam</vt:lpstr>
      <vt:lpstr>imexam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743</cp:revision>
  <cp:lastPrinted>2019-06-18T14:55:09Z</cp:lastPrinted>
  <dcterms:created xsi:type="dcterms:W3CDTF">2015-09-26T21:55:49Z</dcterms:created>
  <dcterms:modified xsi:type="dcterms:W3CDTF">2019-08-09T18:54:28Z</dcterms:modified>
</cp:coreProperties>
</file>